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71" r:id="rId8"/>
    <p:sldId id="262" r:id="rId9"/>
    <p:sldId id="263" r:id="rId10"/>
    <p:sldId id="264" r:id="rId11"/>
    <p:sldId id="265" r:id="rId12"/>
    <p:sldId id="268" r:id="rId13"/>
    <p:sldId id="269" r:id="rId14"/>
    <p:sldId id="270" r:id="rId15"/>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65441" autoAdjust="0"/>
    <p:restoredTop sz="99692" autoAdjust="0"/>
  </p:normalViewPr>
  <p:slideViewPr>
    <p:cSldViewPr snapToGrid="0">
      <p:cViewPr>
        <p:scale>
          <a:sx n="100" d="100"/>
          <a:sy n="100" d="100"/>
        </p:scale>
        <p:origin x="-192" y="216"/>
      </p:cViewPr>
      <p:guideLst>
        <p:guide orient="horz" pos="2160"/>
        <p:guide pos="3840"/>
      </p:guideLst>
    </p:cSldViewPr>
  </p:slideViewPr>
  <p:outlineViewPr>
    <p:cViewPr>
      <p:scale>
        <a:sx n="33" d="100"/>
        <a:sy n="33" d="100"/>
      </p:scale>
      <p:origin x="60" y="196578"/>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80" d="100"/>
          <a:sy n="80" d="100"/>
        </p:scale>
        <p:origin x="-231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42B3AE-3A61-41FE-9D26-2E69838170D2}" type="datetimeFigureOut">
              <a:rPr lang="en-US" smtClean="0"/>
              <a:t>3/11/2025</a:t>
            </a:fld>
            <a:endParaRPr lang="en-US"/>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1BA0DF-A3AE-4DAC-977D-29A529322AFF}" type="slidenum">
              <a:rPr lang="en-US" smtClean="0"/>
              <a:t>‹#›</a:t>
            </a:fld>
            <a:endParaRPr lang="en-US"/>
          </a:p>
        </p:txBody>
      </p:sp>
    </p:spTree>
    <p:extLst>
      <p:ext uri="{BB962C8B-B14F-4D97-AF65-F5344CB8AC3E}">
        <p14:creationId xmlns:p14="http://schemas.microsoft.com/office/powerpoint/2010/main" val="28189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ctr" rtl="0">
              <a:lnSpc>
                <a:spcPct val="115000"/>
              </a:lnSpc>
              <a:spcAft>
                <a:spcPts val="1000"/>
              </a:spcAft>
            </a:pPr>
            <a:endParaRPr lang="ar-IQ" sz="1400" b="1" dirty="0" smtClean="0">
              <a:effectLst/>
              <a:latin typeface="+mn-lt"/>
              <a:ea typeface="Calibri"/>
              <a:cs typeface="+mn-cs"/>
            </a:endParaRPr>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1</a:t>
            </a:fld>
            <a:endParaRPr lang="en-US" dirty="0"/>
          </a:p>
        </p:txBody>
      </p:sp>
    </p:spTree>
    <p:extLst>
      <p:ext uri="{BB962C8B-B14F-4D97-AF65-F5344CB8AC3E}">
        <p14:creationId xmlns:p14="http://schemas.microsoft.com/office/powerpoint/2010/main" val="1535261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sz="1600" dirty="0"/>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10</a:t>
            </a:fld>
            <a:endParaRPr lang="en-US"/>
          </a:p>
        </p:txBody>
      </p:sp>
    </p:spTree>
    <p:extLst>
      <p:ext uri="{BB962C8B-B14F-4D97-AF65-F5344CB8AC3E}">
        <p14:creationId xmlns:p14="http://schemas.microsoft.com/office/powerpoint/2010/main" val="28565990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dirty="0"/>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11</a:t>
            </a:fld>
            <a:endParaRPr lang="en-US"/>
          </a:p>
        </p:txBody>
      </p:sp>
    </p:spTree>
    <p:extLst>
      <p:ext uri="{BB962C8B-B14F-4D97-AF65-F5344CB8AC3E}">
        <p14:creationId xmlns:p14="http://schemas.microsoft.com/office/powerpoint/2010/main" val="1512237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12</a:t>
            </a:fld>
            <a:endParaRPr lang="en-US"/>
          </a:p>
        </p:txBody>
      </p:sp>
    </p:spTree>
    <p:extLst>
      <p:ext uri="{BB962C8B-B14F-4D97-AF65-F5344CB8AC3E}">
        <p14:creationId xmlns:p14="http://schemas.microsoft.com/office/powerpoint/2010/main" val="17126200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a:xfrm>
            <a:off x="685800" y="4343400"/>
            <a:ext cx="5486400" cy="857992"/>
          </a:xfrm>
        </p:spPr>
        <p:txBody>
          <a:bodyPr/>
          <a:lstStyle/>
          <a:p>
            <a:pPr algn="r" rtl="1"/>
            <a:endParaRPr lang="ar" dirty="0" smtClean="0">
              <a:latin typeface="Times New Roman" panose="02020603050405020304" pitchFamily="18" charset="0"/>
              <a:cs typeface="Times New Roman" panose="02020603050405020304" pitchFamily="18" charset="0"/>
            </a:endParaRPr>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13</a:t>
            </a:fld>
            <a:endParaRPr lang="en-US"/>
          </a:p>
        </p:txBody>
      </p:sp>
    </p:spTree>
    <p:extLst>
      <p:ext uri="{BB962C8B-B14F-4D97-AF65-F5344CB8AC3E}">
        <p14:creationId xmlns:p14="http://schemas.microsoft.com/office/powerpoint/2010/main" val="1965888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rtl="0">
              <a:buFont typeface="Wingdings" panose="05000000000000000000" pitchFamily="2" charset="2"/>
              <a:buNone/>
            </a:pPr>
            <a:endParaRPr lang="ar-IQ" dirty="0" smtClean="0"/>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2</a:t>
            </a:fld>
            <a:endParaRPr lang="en-US"/>
          </a:p>
        </p:txBody>
      </p:sp>
    </p:spTree>
    <p:extLst>
      <p:ext uri="{BB962C8B-B14F-4D97-AF65-F5344CB8AC3E}">
        <p14:creationId xmlns:p14="http://schemas.microsoft.com/office/powerpoint/2010/main" val="939486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ar-IQ" dirty="0" smtClean="0"/>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3</a:t>
            </a:fld>
            <a:endParaRPr lang="en-US"/>
          </a:p>
        </p:txBody>
      </p:sp>
    </p:spTree>
    <p:extLst>
      <p:ext uri="{BB962C8B-B14F-4D97-AF65-F5344CB8AC3E}">
        <p14:creationId xmlns:p14="http://schemas.microsoft.com/office/powerpoint/2010/main" val="1412709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a:xfrm>
            <a:off x="685800" y="4900066"/>
            <a:ext cx="5486400" cy="3558133"/>
          </a:xfrm>
        </p:spPr>
        <p:txBody>
          <a:bodyPr/>
          <a:lstStyle/>
          <a:p>
            <a:pPr algn="r"/>
            <a:endParaRPr lang="en-US" dirty="0" smtClean="0"/>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4</a:t>
            </a:fld>
            <a:endParaRPr lang="en-US"/>
          </a:p>
        </p:txBody>
      </p:sp>
    </p:spTree>
    <p:extLst>
      <p:ext uri="{BB962C8B-B14F-4D97-AF65-F5344CB8AC3E}">
        <p14:creationId xmlns:p14="http://schemas.microsoft.com/office/powerpoint/2010/main" val="21013385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rtl="1">
              <a:buFont typeface="Wingdings" panose="05000000000000000000" pitchFamily="2" charset="2"/>
              <a:buNone/>
            </a:pPr>
            <a:endParaRPr lang="ar-IQ" dirty="0" smtClean="0">
              <a:latin typeface="Times New Roman" panose="02020603050405020304" pitchFamily="18" charset="0"/>
              <a:cs typeface="Times New Roman" panose="02020603050405020304" pitchFamily="18" charset="0"/>
            </a:endParaRPr>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5</a:t>
            </a:fld>
            <a:endParaRPr lang="en-US"/>
          </a:p>
        </p:txBody>
      </p:sp>
    </p:spTree>
    <p:extLst>
      <p:ext uri="{BB962C8B-B14F-4D97-AF65-F5344CB8AC3E}">
        <p14:creationId xmlns:p14="http://schemas.microsoft.com/office/powerpoint/2010/main" val="3427203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rtl="1">
              <a:buFont typeface="Wingdings" panose="05000000000000000000" pitchFamily="2" charset="2"/>
              <a:buNone/>
            </a:pPr>
            <a:endParaRPr lang="ar" sz="1600" dirty="0" smtClean="0">
              <a:latin typeface="Times New Roman" panose="02020603050405020304" pitchFamily="18" charset="0"/>
              <a:cs typeface="Times New Roman" panose="02020603050405020304" pitchFamily="18" charset="0"/>
            </a:endParaRPr>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6</a:t>
            </a:fld>
            <a:endParaRPr lang="en-US"/>
          </a:p>
        </p:txBody>
      </p:sp>
    </p:spTree>
    <p:extLst>
      <p:ext uri="{BB962C8B-B14F-4D97-AF65-F5344CB8AC3E}">
        <p14:creationId xmlns:p14="http://schemas.microsoft.com/office/powerpoint/2010/main" val="2522403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rtl="0"/>
            <a:endParaRPr lang="en-US" dirty="0" smtClean="0"/>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7</a:t>
            </a:fld>
            <a:endParaRPr lang="en-US"/>
          </a:p>
        </p:txBody>
      </p:sp>
    </p:spTree>
    <p:extLst>
      <p:ext uri="{BB962C8B-B14F-4D97-AF65-F5344CB8AC3E}">
        <p14:creationId xmlns:p14="http://schemas.microsoft.com/office/powerpoint/2010/main" val="2238997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dirty="0" smtClean="0">
              <a:latin typeface="Times New Roman" panose="02020603050405020304" pitchFamily="18" charset="0"/>
              <a:cs typeface="Times New Roman" panose="02020603050405020304" pitchFamily="18" charset="0"/>
            </a:endParaRPr>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8</a:t>
            </a:fld>
            <a:endParaRPr lang="en-US"/>
          </a:p>
        </p:txBody>
      </p:sp>
    </p:spTree>
    <p:extLst>
      <p:ext uri="{BB962C8B-B14F-4D97-AF65-F5344CB8AC3E}">
        <p14:creationId xmlns:p14="http://schemas.microsoft.com/office/powerpoint/2010/main" val="1005901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ar" dirty="0" smtClean="0">
              <a:latin typeface="Times New Roman" panose="02020603050405020304" pitchFamily="18" charset="0"/>
              <a:cs typeface="Times New Roman" panose="02020603050405020304" pitchFamily="18" charset="0"/>
            </a:endParaRPr>
          </a:p>
        </p:txBody>
      </p:sp>
      <p:sp>
        <p:nvSpPr>
          <p:cNvPr id="4" name="عنصر نائب لرقم الشريحة 3"/>
          <p:cNvSpPr>
            <a:spLocks noGrp="1"/>
          </p:cNvSpPr>
          <p:nvPr>
            <p:ph type="sldNum" sz="quarter" idx="10"/>
          </p:nvPr>
        </p:nvSpPr>
        <p:spPr/>
        <p:txBody>
          <a:bodyPr/>
          <a:lstStyle/>
          <a:p>
            <a:fld id="{E71BA0DF-A3AE-4DAC-977D-29A529322AFF}" type="slidenum">
              <a:rPr lang="en-US" smtClean="0"/>
              <a:t>9</a:t>
            </a:fld>
            <a:endParaRPr lang="en-US"/>
          </a:p>
        </p:txBody>
      </p:sp>
    </p:spTree>
    <p:extLst>
      <p:ext uri="{BB962C8B-B14F-4D97-AF65-F5344CB8AC3E}">
        <p14:creationId xmlns:p14="http://schemas.microsoft.com/office/powerpoint/2010/main" val="930882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88459DA5-8D84-4509-993C-9E965A468F2A}" type="datetimeFigureOut">
              <a:rPr lang="en-US" smtClean="0"/>
              <a:t>3/11/2025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A605274-F6C6-4AAC-9E52-F25F15D0FB05}" type="slidenum">
              <a:rPr lang="en-US" smtClean="0"/>
              <a:t>‹#›</a:t>
            </a:fld>
            <a:endParaRPr lang="en-US"/>
          </a:p>
        </p:txBody>
      </p:sp>
    </p:spTree>
    <p:extLst>
      <p:ext uri="{BB962C8B-B14F-4D97-AF65-F5344CB8AC3E}">
        <p14:creationId xmlns:p14="http://schemas.microsoft.com/office/powerpoint/2010/main" val="2574974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88459DA5-8D84-4509-993C-9E965A468F2A}" type="datetimeFigureOut">
              <a:rPr lang="en-US" smtClean="0"/>
              <a:t>3/11/2025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A605274-F6C6-4AAC-9E52-F25F15D0FB05}" type="slidenum">
              <a:rPr lang="en-US" smtClean="0"/>
              <a:t>‹#›</a:t>
            </a:fld>
            <a:endParaRPr lang="en-US"/>
          </a:p>
        </p:txBody>
      </p:sp>
    </p:spTree>
    <p:extLst>
      <p:ext uri="{BB962C8B-B14F-4D97-AF65-F5344CB8AC3E}">
        <p14:creationId xmlns:p14="http://schemas.microsoft.com/office/powerpoint/2010/main" val="4236462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88459DA5-8D84-4509-993C-9E965A468F2A}" type="datetimeFigureOut">
              <a:rPr lang="en-US" smtClean="0"/>
              <a:t>3/11/2025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A605274-F6C6-4AAC-9E52-F25F15D0FB05}" type="slidenum">
              <a:rPr lang="en-US" smtClean="0"/>
              <a:t>‹#›</a:t>
            </a:fld>
            <a:endParaRPr lang="en-US"/>
          </a:p>
        </p:txBody>
      </p:sp>
    </p:spTree>
    <p:extLst>
      <p:ext uri="{BB962C8B-B14F-4D97-AF65-F5344CB8AC3E}">
        <p14:creationId xmlns:p14="http://schemas.microsoft.com/office/powerpoint/2010/main" val="2976553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88459DA5-8D84-4509-993C-9E965A468F2A}" type="datetimeFigureOut">
              <a:rPr lang="en-US" smtClean="0"/>
              <a:t>3/11/2025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A605274-F6C6-4AAC-9E52-F25F15D0FB05}" type="slidenum">
              <a:rPr lang="en-US" smtClean="0"/>
              <a:t>‹#›</a:t>
            </a:fld>
            <a:endParaRPr lang="en-US"/>
          </a:p>
        </p:txBody>
      </p:sp>
    </p:spTree>
    <p:extLst>
      <p:ext uri="{BB962C8B-B14F-4D97-AF65-F5344CB8AC3E}">
        <p14:creationId xmlns:p14="http://schemas.microsoft.com/office/powerpoint/2010/main" val="3478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88459DA5-8D84-4509-993C-9E965A468F2A}" type="datetimeFigureOut">
              <a:rPr lang="en-US" smtClean="0"/>
              <a:t>3/11/2025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A605274-F6C6-4AAC-9E52-F25F15D0FB05}" type="slidenum">
              <a:rPr lang="en-US" smtClean="0"/>
              <a:t>‹#›</a:t>
            </a:fld>
            <a:endParaRPr lang="en-US"/>
          </a:p>
        </p:txBody>
      </p:sp>
    </p:spTree>
    <p:extLst>
      <p:ext uri="{BB962C8B-B14F-4D97-AF65-F5344CB8AC3E}">
        <p14:creationId xmlns:p14="http://schemas.microsoft.com/office/powerpoint/2010/main" val="205387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88459DA5-8D84-4509-993C-9E965A468F2A}" type="datetimeFigureOut">
              <a:rPr lang="en-US" smtClean="0"/>
              <a:t>3/11/2025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A605274-F6C6-4AAC-9E52-F25F15D0FB05}" type="slidenum">
              <a:rPr lang="en-US" smtClean="0"/>
              <a:t>‹#›</a:t>
            </a:fld>
            <a:endParaRPr lang="en-US"/>
          </a:p>
        </p:txBody>
      </p:sp>
    </p:spTree>
    <p:extLst>
      <p:ext uri="{BB962C8B-B14F-4D97-AF65-F5344CB8AC3E}">
        <p14:creationId xmlns:p14="http://schemas.microsoft.com/office/powerpoint/2010/main" val="309399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88459DA5-8D84-4509-993C-9E965A468F2A}" type="datetimeFigureOut">
              <a:rPr lang="en-US" smtClean="0"/>
              <a:t>3/11/2025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3A605274-F6C6-4AAC-9E52-F25F15D0FB05}" type="slidenum">
              <a:rPr lang="en-US" smtClean="0"/>
              <a:t>‹#›</a:t>
            </a:fld>
            <a:endParaRPr lang="en-US"/>
          </a:p>
        </p:txBody>
      </p:sp>
    </p:spTree>
    <p:extLst>
      <p:ext uri="{BB962C8B-B14F-4D97-AF65-F5344CB8AC3E}">
        <p14:creationId xmlns:p14="http://schemas.microsoft.com/office/powerpoint/2010/main" val="2842162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88459DA5-8D84-4509-993C-9E965A468F2A}" type="datetimeFigureOut">
              <a:rPr lang="en-US" smtClean="0"/>
              <a:t>3/11/2025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3A605274-F6C6-4AAC-9E52-F25F15D0FB05}" type="slidenum">
              <a:rPr lang="en-US" smtClean="0"/>
              <a:t>‹#›</a:t>
            </a:fld>
            <a:endParaRPr lang="en-US"/>
          </a:p>
        </p:txBody>
      </p:sp>
    </p:spTree>
    <p:extLst>
      <p:ext uri="{BB962C8B-B14F-4D97-AF65-F5344CB8AC3E}">
        <p14:creationId xmlns:p14="http://schemas.microsoft.com/office/powerpoint/2010/main" val="265826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8459DA5-8D84-4509-993C-9E965A468F2A}" type="datetimeFigureOut">
              <a:rPr lang="en-US" smtClean="0"/>
              <a:t>3/11/2025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3A605274-F6C6-4AAC-9E52-F25F15D0FB05}" type="slidenum">
              <a:rPr lang="en-US" smtClean="0"/>
              <a:t>‹#›</a:t>
            </a:fld>
            <a:endParaRPr lang="en-US"/>
          </a:p>
        </p:txBody>
      </p:sp>
    </p:spTree>
    <p:extLst>
      <p:ext uri="{BB962C8B-B14F-4D97-AF65-F5344CB8AC3E}">
        <p14:creationId xmlns:p14="http://schemas.microsoft.com/office/powerpoint/2010/main" val="2372336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88459DA5-8D84-4509-993C-9E965A468F2A}" type="datetimeFigureOut">
              <a:rPr lang="en-US" smtClean="0"/>
              <a:t>3/11/2025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A605274-F6C6-4AAC-9E52-F25F15D0FB05}" type="slidenum">
              <a:rPr lang="en-US" smtClean="0"/>
              <a:t>‹#›</a:t>
            </a:fld>
            <a:endParaRPr lang="en-US"/>
          </a:p>
        </p:txBody>
      </p:sp>
    </p:spTree>
    <p:extLst>
      <p:ext uri="{BB962C8B-B14F-4D97-AF65-F5344CB8AC3E}">
        <p14:creationId xmlns:p14="http://schemas.microsoft.com/office/powerpoint/2010/main" val="4044493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88459DA5-8D84-4509-993C-9E965A468F2A}" type="datetimeFigureOut">
              <a:rPr lang="en-US" smtClean="0"/>
              <a:t>3/11/2025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A605274-F6C6-4AAC-9E52-F25F15D0FB05}" type="slidenum">
              <a:rPr lang="en-US" smtClean="0"/>
              <a:t>‹#›</a:t>
            </a:fld>
            <a:endParaRPr lang="en-US"/>
          </a:p>
        </p:txBody>
      </p:sp>
    </p:spTree>
    <p:extLst>
      <p:ext uri="{BB962C8B-B14F-4D97-AF65-F5344CB8AC3E}">
        <p14:creationId xmlns:p14="http://schemas.microsoft.com/office/powerpoint/2010/main" val="30262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8459DA5-8D84-4509-993C-9E965A468F2A}" type="datetimeFigureOut">
              <a:rPr lang="en-US" smtClean="0"/>
              <a:t>3/11/2025</a:t>
            </a:fld>
            <a:endParaRPr lang="en-US"/>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A605274-F6C6-4AAC-9E52-F25F15D0FB05}" type="slidenum">
              <a:rPr lang="en-US" smtClean="0"/>
              <a:t>‹#›</a:t>
            </a:fld>
            <a:endParaRPr lang="en-US"/>
          </a:p>
        </p:txBody>
      </p:sp>
    </p:spTree>
    <p:extLst>
      <p:ext uri="{BB962C8B-B14F-4D97-AF65-F5344CB8AC3E}">
        <p14:creationId xmlns:p14="http://schemas.microsoft.com/office/powerpoint/2010/main" val="1941744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873862"/>
          </a:xfrm>
        </p:spPr>
        <p:txBody>
          <a:bodyPr>
            <a:normAutofit/>
          </a:bodyPr>
          <a:lstStyle/>
          <a:p>
            <a:pPr algn="r"/>
            <a:r>
              <a:rPr lang="en-US" sz="2400" b="1" dirty="0" smtClean="0">
                <a:latin typeface="+mn-lt"/>
              </a:rPr>
              <a:t>University of </a:t>
            </a:r>
            <a:r>
              <a:rPr lang="en-US" sz="2400" b="1" dirty="0" err="1" smtClean="0">
                <a:latin typeface="+mn-lt"/>
              </a:rPr>
              <a:t>Basrah</a:t>
            </a:r>
            <a:r>
              <a:rPr lang="en-US" sz="2400" b="1" dirty="0" smtClean="0">
                <a:latin typeface="+mn-lt"/>
              </a:rPr>
              <a:t>	</a:t>
            </a:r>
            <a:br>
              <a:rPr lang="en-US" sz="2400" b="1" dirty="0" smtClean="0">
                <a:latin typeface="+mn-lt"/>
              </a:rPr>
            </a:br>
            <a:r>
              <a:rPr lang="en-US" sz="2400" b="1" dirty="0" smtClean="0">
                <a:latin typeface="+mn-lt"/>
              </a:rPr>
              <a:t>College of Nursing</a:t>
            </a:r>
            <a:endParaRPr lang="en-US" sz="2400" b="1" dirty="0">
              <a:latin typeface="+mn-lt"/>
            </a:endParaRPr>
          </a:p>
        </p:txBody>
      </p:sp>
      <p:sp>
        <p:nvSpPr>
          <p:cNvPr id="3" name="عنوان فرعي 2"/>
          <p:cNvSpPr>
            <a:spLocks noGrp="1"/>
          </p:cNvSpPr>
          <p:nvPr>
            <p:ph type="subTitle" idx="1"/>
          </p:nvPr>
        </p:nvSpPr>
        <p:spPr>
          <a:xfrm>
            <a:off x="1524000" y="2846231"/>
            <a:ext cx="9144000" cy="3232597"/>
          </a:xfrm>
        </p:spPr>
        <p:txBody>
          <a:bodyPr/>
          <a:lstStyle/>
          <a:p>
            <a:r>
              <a:rPr lang="en-US" sz="3200" dirty="0" smtClean="0">
                <a:latin typeface="Algerian" panose="04020705040A02060702" pitchFamily="82" charset="0"/>
              </a:rPr>
              <a:t>Management &amp;Leadership in Nursing</a:t>
            </a:r>
          </a:p>
          <a:p>
            <a:r>
              <a:rPr lang="en-US" sz="4400" b="1" dirty="0" smtClean="0">
                <a:solidFill>
                  <a:srgbClr val="FF0000"/>
                </a:solidFill>
                <a:latin typeface="Agency FB" panose="020B0503020202020204" pitchFamily="34" charset="0"/>
              </a:rPr>
              <a:t>Electronic Management</a:t>
            </a:r>
            <a:endParaRPr lang="en-US" sz="4400" dirty="0">
              <a:solidFill>
                <a:srgbClr val="FF0000"/>
              </a:solidFill>
            </a:endParaRPr>
          </a:p>
          <a:p>
            <a:pPr algn="l"/>
            <a:endParaRPr lang="en-US" b="1" dirty="0" smtClean="0"/>
          </a:p>
          <a:p>
            <a:pPr algn="l"/>
            <a:r>
              <a:rPr lang="en-US" b="1" dirty="0" smtClean="0"/>
              <a:t>Lecture seven</a:t>
            </a:r>
          </a:p>
          <a:p>
            <a:pPr algn="l"/>
            <a:r>
              <a:rPr lang="en-US" b="1" dirty="0" smtClean="0"/>
              <a:t> Prepared by assist lect. </a:t>
            </a:r>
            <a:r>
              <a:rPr lang="en-US" b="1" dirty="0" err="1" smtClean="0"/>
              <a:t>Hazeem</a:t>
            </a:r>
            <a:r>
              <a:rPr lang="en-US" b="1" dirty="0" smtClean="0"/>
              <a:t> Naeem</a:t>
            </a:r>
            <a:r>
              <a:rPr lang="en-US" b="1" dirty="0"/>
              <a:t> </a:t>
            </a:r>
            <a:r>
              <a:rPr lang="en-US" b="1" dirty="0" err="1" smtClean="0"/>
              <a:t>whaeeb</a:t>
            </a:r>
            <a:endParaRPr lang="en-US" b="1" dirty="0" smtClean="0"/>
          </a:p>
        </p:txBody>
      </p:sp>
      <p:pic>
        <p:nvPicPr>
          <p:cNvPr id="4" name="صورة 3"/>
          <p:cNvPicPr>
            <a:picLocks noChangeAspect="1"/>
          </p:cNvPicPr>
          <p:nvPr/>
        </p:nvPicPr>
        <p:blipFill>
          <a:blip r:embed="rId3"/>
          <a:stretch>
            <a:fillRect/>
          </a:stretch>
        </p:blipFill>
        <p:spPr>
          <a:xfrm>
            <a:off x="1987636" y="1079680"/>
            <a:ext cx="2060627" cy="1322947"/>
          </a:xfrm>
          <a:prstGeom prst="rect">
            <a:avLst/>
          </a:prstGeom>
        </p:spPr>
      </p:pic>
    </p:spTree>
    <p:extLst>
      <p:ext uri="{BB962C8B-B14F-4D97-AF65-F5344CB8AC3E}">
        <p14:creationId xmlns:p14="http://schemas.microsoft.com/office/powerpoint/2010/main" val="12877113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4812" y="365125"/>
            <a:ext cx="11752289" cy="909039"/>
          </a:xfrm>
        </p:spPr>
        <p:txBody>
          <a:bodyPr>
            <a:normAutofit/>
          </a:bodyPr>
          <a:lstStyle/>
          <a:p>
            <a:pPr algn="l"/>
            <a:r>
              <a:rPr lang="en-US" b="1" dirty="0">
                <a:solidFill>
                  <a:srgbClr val="FF0000"/>
                </a:solidFill>
              </a:rPr>
              <a:t>Elements and skills of cognitive critical thinking</a:t>
            </a:r>
            <a:endParaRPr lang="en-US" dirty="0">
              <a:solidFill>
                <a:srgbClr val="FF0000"/>
              </a:solidFill>
            </a:endParaRPr>
          </a:p>
        </p:txBody>
      </p:sp>
      <p:sp>
        <p:nvSpPr>
          <p:cNvPr id="3" name="عنصر نائب للمحتوى 2"/>
          <p:cNvSpPr>
            <a:spLocks noGrp="1"/>
          </p:cNvSpPr>
          <p:nvPr>
            <p:ph idx="1"/>
          </p:nvPr>
        </p:nvSpPr>
        <p:spPr>
          <a:xfrm>
            <a:off x="254833" y="1274164"/>
            <a:ext cx="11722308" cy="4902799"/>
          </a:xfrm>
        </p:spPr>
        <p:txBody>
          <a:bodyPr>
            <a:noAutofit/>
          </a:bodyPr>
          <a:lstStyle/>
          <a:p>
            <a:pPr marL="0" indent="0" algn="just" rtl="0">
              <a:buNone/>
            </a:pPr>
            <a:r>
              <a:rPr lang="en-US" sz="3200" dirty="0" smtClean="0">
                <a:latin typeface="Times New Roman" panose="02020603050405020304" pitchFamily="18" charset="0"/>
                <a:cs typeface="Times New Roman" panose="02020603050405020304" pitchFamily="18" charset="0"/>
              </a:rPr>
              <a:t>1. The problem, question, concern, or issue being thought about by the  thinker (i.e., what the thinker is attempting to figure out)</a:t>
            </a:r>
          </a:p>
          <a:p>
            <a:pPr marL="0" indent="0" algn="just" rtl="0">
              <a:buNone/>
            </a:pPr>
            <a:r>
              <a:rPr lang="en-US" sz="3200" dirty="0" smtClean="0">
                <a:latin typeface="Times New Roman" panose="02020603050405020304" pitchFamily="18" charset="0"/>
                <a:cs typeface="Times New Roman" panose="02020603050405020304" pitchFamily="18" charset="0"/>
              </a:rPr>
              <a:t>2.The purpose or goal of the thinking (i.e., what does the thinker hope to accomplish?)</a:t>
            </a:r>
          </a:p>
          <a:p>
            <a:pPr marL="0" indent="0" algn="just" rtl="0">
              <a:buNone/>
            </a:pPr>
            <a:r>
              <a:rPr lang="en-US" sz="3200" dirty="0" smtClean="0">
                <a:latin typeface="Times New Roman" panose="02020603050405020304" pitchFamily="18" charset="0"/>
                <a:cs typeface="Times New Roman" panose="02020603050405020304" pitchFamily="18" charset="0"/>
              </a:rPr>
              <a:t>3. The frame of reference, point of view, or worldview the thinker holds about the issue or problem</a:t>
            </a:r>
          </a:p>
          <a:p>
            <a:pPr marL="0" indent="0" algn="just" rtl="0">
              <a:buNone/>
            </a:pPr>
            <a:r>
              <a:rPr lang="en-US" sz="3200" dirty="0" smtClean="0">
                <a:latin typeface="Times New Roman" panose="02020603050405020304" pitchFamily="18" charset="0"/>
                <a:cs typeface="Times New Roman" panose="02020603050405020304" pitchFamily="18" charset="0"/>
              </a:rPr>
              <a:t>4. The assumptions the thinker holds true about the issue or problem</a:t>
            </a:r>
          </a:p>
          <a:p>
            <a:pPr marL="0" indent="0" algn="just" rtl="0">
              <a:buNone/>
            </a:pPr>
            <a:r>
              <a:rPr lang="en-US" sz="3200" dirty="0" smtClean="0">
                <a:latin typeface="Times New Roman" panose="02020603050405020304" pitchFamily="18" charset="0"/>
                <a:cs typeface="Times New Roman" panose="02020603050405020304" pitchFamily="18" charset="0"/>
              </a:rPr>
              <a:t>5. The central concepts, ideas, principles, and theories the thinker uses in reasoning about the issue or problem.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91063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3662" y="200234"/>
            <a:ext cx="6491990" cy="804108"/>
          </a:xfrm>
        </p:spPr>
        <p:txBody>
          <a:bodyPr/>
          <a:lstStyle/>
          <a:p>
            <a:pPr algn="l" rtl="0"/>
            <a:r>
              <a:rPr lang="en-US" b="1" dirty="0" smtClean="0">
                <a:solidFill>
                  <a:srgbClr val="FF0000"/>
                </a:solidFill>
              </a:rPr>
              <a:t>Modeling </a:t>
            </a:r>
            <a:r>
              <a:rPr lang="en-US" b="1" dirty="0">
                <a:solidFill>
                  <a:srgbClr val="FF0000"/>
                </a:solidFill>
              </a:rPr>
              <a:t>Critical </a:t>
            </a:r>
            <a:r>
              <a:rPr lang="en-US" b="1" dirty="0" smtClean="0">
                <a:solidFill>
                  <a:srgbClr val="FF0000"/>
                </a:solidFill>
              </a:rPr>
              <a:t>Thinking</a:t>
            </a:r>
            <a:endParaRPr lang="en-US" dirty="0">
              <a:solidFill>
                <a:srgbClr val="FF0000"/>
              </a:solidFill>
            </a:endParaRPr>
          </a:p>
        </p:txBody>
      </p:sp>
      <p:sp>
        <p:nvSpPr>
          <p:cNvPr id="3" name="عنصر نائب للمحتوى 2"/>
          <p:cNvSpPr>
            <a:spLocks noGrp="1"/>
          </p:cNvSpPr>
          <p:nvPr>
            <p:ph idx="1"/>
          </p:nvPr>
        </p:nvSpPr>
        <p:spPr>
          <a:xfrm>
            <a:off x="194871" y="1199213"/>
            <a:ext cx="11812249" cy="3642610"/>
          </a:xfrm>
        </p:spPr>
        <p:txBody>
          <a:bodyPr>
            <a:noAutofit/>
          </a:bodyPr>
          <a:lstStyle/>
          <a:p>
            <a:pPr marL="0" indent="0" algn="justLow" rtl="0">
              <a:buNone/>
            </a:pPr>
            <a:r>
              <a:rPr lang="en-US" sz="3600" dirty="0" smtClean="0">
                <a:latin typeface="Times New Roman" panose="02020603050405020304" pitchFamily="18" charset="0"/>
                <a:cs typeface="Times New Roman" panose="02020603050405020304" pitchFamily="18" charset="0"/>
              </a:rPr>
              <a:t>Nurses use critical thinking continually while caring for patients, coordinating care, collaborating with others, advocating for patients,</a:t>
            </a:r>
            <a:r>
              <a:rPr lang="ar-IQ" sz="3600"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problem solving, resolving issues, and ensuring that safe and quality patient care is provided. </a:t>
            </a:r>
          </a:p>
          <a:p>
            <a:pPr marL="0" indent="0" algn="just" rtl="0">
              <a:buNone/>
            </a:pPr>
            <a:r>
              <a:rPr lang="en-US" sz="3600" dirty="0" smtClean="0">
                <a:latin typeface="Times New Roman" panose="02020603050405020304" pitchFamily="18" charset="0"/>
                <a:cs typeface="Times New Roman" panose="02020603050405020304" pitchFamily="18" charset="0"/>
              </a:rPr>
              <a:t> leaders and managers play a pivotal role in helping staff members enhance their critical thinking skills .A major function of nurse leaders and managers is to be a role model for staff by being critical thinkers themselves.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54737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a:t>REFERENCES</a:t>
            </a:r>
          </a:p>
        </p:txBody>
      </p:sp>
      <p:sp>
        <p:nvSpPr>
          <p:cNvPr id="3" name="عنصر نائب للمحتوى 2"/>
          <p:cNvSpPr>
            <a:spLocks noGrp="1"/>
          </p:cNvSpPr>
          <p:nvPr>
            <p:ph idx="1"/>
          </p:nvPr>
        </p:nvSpPr>
        <p:spPr/>
        <p:txBody>
          <a:bodyPr>
            <a:normAutofit/>
          </a:bodyPr>
          <a:lstStyle/>
          <a:p>
            <a:pPr algn="l" rtl="0"/>
            <a:r>
              <a:rPr lang="en-US" dirty="0"/>
              <a:t>Koontz H &amp;</a:t>
            </a:r>
            <a:r>
              <a:rPr lang="en-US" dirty="0" err="1"/>
              <a:t>Weihrich</a:t>
            </a:r>
            <a:r>
              <a:rPr lang="en-US" dirty="0"/>
              <a:t> H . Essentials of management an international </a:t>
            </a:r>
          </a:p>
          <a:p>
            <a:pPr marL="0" indent="0" algn="l">
              <a:buNone/>
            </a:pPr>
            <a:r>
              <a:rPr lang="en-US" dirty="0"/>
              <a:t>perspective. (</a:t>
            </a:r>
            <a:r>
              <a:rPr lang="en-US" dirty="0" err="1"/>
              <a:t>Istedn</a:t>
            </a:r>
            <a:r>
              <a:rPr lang="en-US" dirty="0"/>
              <a:t>). New Delhi: Tata McGraw Hill publishers; 2007.</a:t>
            </a:r>
          </a:p>
          <a:p>
            <a:pPr algn="l" rtl="0"/>
            <a:r>
              <a:rPr lang="en-US" dirty="0" smtClean="0"/>
              <a:t>Koontz </a:t>
            </a:r>
            <a:r>
              <a:rPr lang="en-US" dirty="0"/>
              <a:t>H &amp;</a:t>
            </a:r>
            <a:r>
              <a:rPr lang="en-US" dirty="0" err="1"/>
              <a:t>Weihrich</a:t>
            </a:r>
            <a:r>
              <a:rPr lang="en-US" dirty="0"/>
              <a:t> H. Management a global perspective. 1st </a:t>
            </a:r>
            <a:r>
              <a:rPr lang="en-US" dirty="0" err="1"/>
              <a:t>edn</a:t>
            </a:r>
            <a:r>
              <a:rPr lang="en-US" dirty="0"/>
              <a:t>. New </a:t>
            </a:r>
            <a:r>
              <a:rPr lang="en-US" dirty="0" smtClean="0"/>
              <a:t>Delhi</a:t>
            </a:r>
            <a:r>
              <a:rPr lang="en-US" dirty="0"/>
              <a:t>: Tata Mc. </a:t>
            </a:r>
            <a:r>
              <a:rPr lang="en-US" dirty="0" err="1"/>
              <a:t>Graw</a:t>
            </a:r>
            <a:r>
              <a:rPr lang="en-US" dirty="0"/>
              <a:t> Hill publishers;2001.</a:t>
            </a:r>
          </a:p>
          <a:p>
            <a:pPr algn="l" rtl="0"/>
            <a:r>
              <a:rPr lang="en-US" dirty="0" smtClean="0"/>
              <a:t>Anthony </a:t>
            </a:r>
            <a:r>
              <a:rPr lang="en-US" dirty="0"/>
              <a:t>M K, Theresa S, JoAnn Glick, Martha Duffy and Fran </a:t>
            </a:r>
            <a:r>
              <a:rPr lang="en-US" dirty="0" err="1"/>
              <a:t>Paschall</a:t>
            </a:r>
            <a:r>
              <a:rPr lang="en-US" dirty="0"/>
              <a:t>. </a:t>
            </a:r>
          </a:p>
          <a:p>
            <a:pPr marL="0" indent="0" algn="l">
              <a:buNone/>
            </a:pPr>
            <a:r>
              <a:rPr lang="en-US" dirty="0"/>
              <a:t>Leadership and nurse retention, the pivotal role of nurse managers. JONA. Vol 35, </a:t>
            </a:r>
            <a:r>
              <a:rPr lang="en-US" dirty="0" smtClean="0"/>
              <a:t>Mar </a:t>
            </a:r>
            <a:r>
              <a:rPr lang="en-US" dirty="0"/>
              <a:t>2005</a:t>
            </a:r>
          </a:p>
        </p:txBody>
      </p:sp>
    </p:spTree>
    <p:extLst>
      <p:ext uri="{BB962C8B-B14F-4D97-AF65-F5344CB8AC3E}">
        <p14:creationId xmlns:p14="http://schemas.microsoft.com/office/powerpoint/2010/main" val="1811718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smtClean="0">
                <a:latin typeface="+mn-lt"/>
              </a:rPr>
              <a:t>HOME WORK</a:t>
            </a:r>
            <a:endParaRPr lang="en-US" dirty="0">
              <a:latin typeface="+mn-lt"/>
            </a:endParaRPr>
          </a:p>
        </p:txBody>
      </p:sp>
      <p:sp>
        <p:nvSpPr>
          <p:cNvPr id="3" name="عنصر نائب للمحتوى 2"/>
          <p:cNvSpPr>
            <a:spLocks noGrp="1"/>
          </p:cNvSpPr>
          <p:nvPr>
            <p:ph idx="1"/>
          </p:nvPr>
        </p:nvSpPr>
        <p:spPr>
          <a:xfrm>
            <a:off x="0" y="1806575"/>
            <a:ext cx="12058650" cy="3584575"/>
          </a:xfrm>
        </p:spPr>
        <p:txBody>
          <a:bodyPr>
            <a:noAutofit/>
          </a:bodyPr>
          <a:lstStyle/>
          <a:p>
            <a:pPr algn="l" rtl="0"/>
            <a:r>
              <a:rPr lang="en-US" sz="3600" dirty="0" smtClean="0">
                <a:latin typeface="Times New Roman" panose="02020603050405020304" pitchFamily="18" charset="0"/>
                <a:cs typeface="Times New Roman" panose="02020603050405020304" pitchFamily="18" charset="0"/>
              </a:rPr>
              <a:t>What's the </a:t>
            </a:r>
            <a:r>
              <a:rPr lang="en-US" sz="3600" b="1" dirty="0" smtClean="0"/>
              <a:t>EHR</a:t>
            </a:r>
            <a:r>
              <a:rPr lang="en-US" sz="3600" dirty="0" smtClean="0">
                <a:latin typeface="Times New Roman" panose="02020603050405020304" pitchFamily="18" charset="0"/>
                <a:cs typeface="Times New Roman" panose="02020603050405020304" pitchFamily="18" charset="0"/>
              </a:rPr>
              <a:t>?</a:t>
            </a:r>
          </a:p>
          <a:p>
            <a:pPr algn="l" rtl="0"/>
            <a:r>
              <a:rPr lang="en-US" sz="3600" dirty="0">
                <a:latin typeface="Times New Roman" panose="02020603050405020304" pitchFamily="18" charset="0"/>
                <a:cs typeface="Times New Roman" panose="02020603050405020304" pitchFamily="18" charset="0"/>
              </a:rPr>
              <a:t>What's the </a:t>
            </a:r>
            <a:r>
              <a:rPr lang="en-US" sz="3600" dirty="0" smtClean="0"/>
              <a:t>Electronic </a:t>
            </a:r>
            <a:r>
              <a:rPr lang="en-US" sz="3600" dirty="0"/>
              <a:t>Health </a:t>
            </a:r>
            <a:r>
              <a:rPr lang="en-US" sz="3600" dirty="0" smtClean="0"/>
              <a:t>Report?</a:t>
            </a:r>
            <a:endParaRPr lang="en-US" sz="3600" dirty="0" smtClean="0">
              <a:latin typeface="Times New Roman" panose="02020603050405020304" pitchFamily="18" charset="0"/>
              <a:cs typeface="Times New Roman" panose="02020603050405020304" pitchFamily="18" charset="0"/>
            </a:endParaRPr>
          </a:p>
          <a:p>
            <a:pPr algn="l" rtl="0"/>
            <a:r>
              <a:rPr lang="en-US" sz="3600" dirty="0">
                <a:latin typeface="Times New Roman" panose="02020603050405020304" pitchFamily="18" charset="0"/>
                <a:cs typeface="Times New Roman" panose="02020603050405020304" pitchFamily="18" charset="0"/>
              </a:rPr>
              <a:t>What are the Benefits</a:t>
            </a:r>
            <a:r>
              <a:rPr lang="en-US" sz="3600" b="1" dirty="0">
                <a:solidFill>
                  <a:srgbClr val="FF0000"/>
                </a:solidFill>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of </a:t>
            </a:r>
            <a:r>
              <a:rPr lang="en-US" sz="3600" dirty="0">
                <a:latin typeface="Times New Roman" panose="02020603050405020304" pitchFamily="18" charset="0"/>
                <a:cs typeface="Times New Roman" panose="02020603050405020304" pitchFamily="18" charset="0"/>
              </a:rPr>
              <a:t>(e-health care</a:t>
            </a:r>
            <a:r>
              <a:rPr lang="en-US" sz="3600" dirty="0" smtClean="0">
                <a:latin typeface="Times New Roman" panose="02020603050405020304" pitchFamily="18" charset="0"/>
                <a:cs typeface="Times New Roman" panose="02020603050405020304" pitchFamily="18" charset="0"/>
              </a:rPr>
              <a:t>)?</a:t>
            </a:r>
          </a:p>
          <a:p>
            <a:pPr algn="l" rtl="0"/>
            <a:r>
              <a:rPr lang="en-US" sz="3600" dirty="0">
                <a:latin typeface="Times New Roman" panose="02020603050405020304" pitchFamily="18" charset="0"/>
                <a:cs typeface="Times New Roman" panose="02020603050405020304" pitchFamily="18" charset="0"/>
              </a:rPr>
              <a:t>What are the cognitive elements and skills of critical thinking?</a:t>
            </a:r>
            <a:endParaRPr lang="en-US" sz="3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0579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690688"/>
            <a:ext cx="10515600" cy="4555566"/>
          </a:xfrm>
        </p:spPr>
      </p:pic>
    </p:spTree>
    <p:extLst>
      <p:ext uri="{BB962C8B-B14F-4D97-AF65-F5344CB8AC3E}">
        <p14:creationId xmlns:p14="http://schemas.microsoft.com/office/powerpoint/2010/main" val="40505817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245205"/>
            <a:ext cx="6731876" cy="879058"/>
          </a:xfrm>
        </p:spPr>
        <p:txBody>
          <a:bodyPr>
            <a:noAutofit/>
          </a:bodyPr>
          <a:lstStyle/>
          <a:p>
            <a:pPr algn="l"/>
            <a:r>
              <a:rPr lang="en-US" b="1" dirty="0" smtClean="0">
                <a:solidFill>
                  <a:srgbClr val="FF0000"/>
                </a:solidFill>
                <a:effectLst>
                  <a:outerShdw blurRad="38100" dist="38100" dir="2700000" algn="tl">
                    <a:srgbClr val="000000">
                      <a:alpha val="43137"/>
                    </a:srgbClr>
                  </a:outerShdw>
                </a:effectLst>
                <a:latin typeface="+mn-lt"/>
              </a:rPr>
              <a:t>Electronic Management:</a:t>
            </a:r>
            <a:endParaRPr lang="en-US" dirty="0">
              <a:solidFill>
                <a:srgbClr val="FF0000"/>
              </a:solidFill>
              <a:latin typeface="+mn-lt"/>
            </a:endParaRPr>
          </a:p>
        </p:txBody>
      </p:sp>
      <p:sp>
        <p:nvSpPr>
          <p:cNvPr id="3" name="عنصر نائب للمحتوى 2"/>
          <p:cNvSpPr>
            <a:spLocks noGrp="1"/>
          </p:cNvSpPr>
          <p:nvPr>
            <p:ph idx="1"/>
          </p:nvPr>
        </p:nvSpPr>
        <p:spPr>
          <a:xfrm>
            <a:off x="224851" y="1545021"/>
            <a:ext cx="11737299" cy="3566625"/>
          </a:xfrm>
        </p:spPr>
        <p:txBody>
          <a:bodyPr>
            <a:normAutofit/>
          </a:bodyPr>
          <a:lstStyle/>
          <a:p>
            <a:pPr algn="just" rtl="0">
              <a:buFont typeface="Wingdings" panose="05000000000000000000" pitchFamily="2" charset="2"/>
              <a:buChar char="v"/>
            </a:pPr>
            <a:r>
              <a:rPr lang="en-US" sz="3600" dirty="0" smtClean="0"/>
              <a:t>E-Management, like E-business refers to the electronic management using technology to improve and facilitate the governing process besides maintaining electronic records for the best performance and results of the work flow integration of information. accomplishing  goals and  objectives through getting people linked together.</a:t>
            </a:r>
            <a:endParaRPr lang="en-US" sz="3600" dirty="0"/>
          </a:p>
        </p:txBody>
      </p:sp>
    </p:spTree>
    <p:extLst>
      <p:ext uri="{BB962C8B-B14F-4D97-AF65-F5344CB8AC3E}">
        <p14:creationId xmlns:p14="http://schemas.microsoft.com/office/powerpoint/2010/main" val="2183051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8633" y="110293"/>
            <a:ext cx="4519491" cy="819873"/>
          </a:xfrm>
        </p:spPr>
        <p:txBody>
          <a:bodyPr/>
          <a:lstStyle/>
          <a:p>
            <a:pPr marL="0" indent="0" algn="l"/>
            <a:r>
              <a:rPr lang="en-US" b="1" dirty="0">
                <a:solidFill>
                  <a:srgbClr val="FF0000"/>
                </a:solidFill>
              </a:rPr>
              <a:t>E-Healthcare: -</a:t>
            </a:r>
          </a:p>
        </p:txBody>
      </p:sp>
      <p:sp>
        <p:nvSpPr>
          <p:cNvPr id="3" name="عنصر نائب للمحتوى 2"/>
          <p:cNvSpPr>
            <a:spLocks noGrp="1"/>
          </p:cNvSpPr>
          <p:nvPr>
            <p:ph idx="1"/>
          </p:nvPr>
        </p:nvSpPr>
        <p:spPr>
          <a:xfrm>
            <a:off x="190499" y="876301"/>
            <a:ext cx="11786641" cy="5772150"/>
          </a:xfrm>
        </p:spPr>
        <p:txBody>
          <a:bodyPr>
            <a:normAutofit lnSpcReduction="10000"/>
          </a:bodyPr>
          <a:lstStyle/>
          <a:p>
            <a:pPr marL="0" indent="0" algn="l">
              <a:buNone/>
            </a:pPr>
            <a:r>
              <a:rPr lang="en-US" sz="3600" dirty="0" smtClean="0"/>
              <a:t>The </a:t>
            </a:r>
            <a:r>
              <a:rPr lang="en-US" sz="3600" dirty="0"/>
              <a:t>use of specialized digital technology represents the future of healthcare, as it provides a wide range of opportunities to improve the quality and scope of healthcare services. However, the successful implementation of these solutions requires educating and training all specialized </a:t>
            </a:r>
            <a:r>
              <a:rPr lang="en-US" sz="3600" dirty="0" smtClean="0"/>
              <a:t>cadres</a:t>
            </a:r>
            <a:r>
              <a:rPr lang="en-US" sz="3600" dirty="0"/>
              <a:t>, in order to benefit all patients</a:t>
            </a:r>
            <a:r>
              <a:rPr lang="en-US" sz="3600" dirty="0" smtClean="0"/>
              <a:t>.</a:t>
            </a:r>
          </a:p>
          <a:p>
            <a:pPr marL="0" indent="0" algn="l">
              <a:buNone/>
            </a:pPr>
            <a:r>
              <a:rPr lang="en-US" sz="3600" b="1" dirty="0"/>
              <a:t>E-Healthcare includes a variety of applications and </a:t>
            </a:r>
            <a:r>
              <a:rPr lang="en-US" sz="3600" b="1" dirty="0" smtClean="0"/>
              <a:t>services:</a:t>
            </a:r>
            <a:endParaRPr lang="en-US" sz="3600" b="1" dirty="0"/>
          </a:p>
          <a:p>
            <a:pPr marL="0" indent="0" algn="l">
              <a:buNone/>
            </a:pPr>
            <a:r>
              <a:rPr lang="en-US" sz="3600" b="1" dirty="0">
                <a:solidFill>
                  <a:srgbClr val="FF0000"/>
                </a:solidFill>
              </a:rPr>
              <a:t>1. </a:t>
            </a:r>
            <a:r>
              <a:rPr lang="en-US" sz="3500" b="1" dirty="0" smtClean="0">
                <a:solidFill>
                  <a:srgbClr val="FF0000"/>
                </a:solidFill>
              </a:rPr>
              <a:t>Electronic Health Records (EHR): - </a:t>
            </a:r>
            <a:r>
              <a:rPr lang="en-US" sz="3600" dirty="0" smtClean="0"/>
              <a:t>Converting </a:t>
            </a:r>
            <a:r>
              <a:rPr lang="en-US" sz="3600" dirty="0"/>
              <a:t>health records into digital records, allowing access to patients' medical information from healthcare providers to healthcare professionals. This helps improve coordination between healthcare teams.</a:t>
            </a:r>
          </a:p>
        </p:txBody>
      </p:sp>
    </p:spTree>
    <p:extLst>
      <p:ext uri="{BB962C8B-B14F-4D97-AF65-F5344CB8AC3E}">
        <p14:creationId xmlns:p14="http://schemas.microsoft.com/office/powerpoint/2010/main" val="1082390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990600"/>
            <a:ext cx="11639550" cy="5524500"/>
          </a:xfrm>
        </p:spPr>
        <p:txBody>
          <a:bodyPr>
            <a:normAutofit/>
          </a:bodyPr>
          <a:lstStyle/>
          <a:p>
            <a:pPr marL="0" indent="0" algn="l">
              <a:buNone/>
            </a:pPr>
            <a:r>
              <a:rPr lang="en-US" sz="4000" dirty="0"/>
              <a:t>2. Automated medical consultations (telemedicine)</a:t>
            </a:r>
          </a:p>
          <a:p>
            <a:pPr marL="0" indent="0" algn="l">
              <a:buNone/>
            </a:pPr>
            <a:r>
              <a:rPr lang="en-US" sz="4000" dirty="0"/>
              <a:t>3. Health applications</a:t>
            </a:r>
          </a:p>
          <a:p>
            <a:pPr marL="0" indent="0" algn="l">
              <a:buNone/>
            </a:pPr>
            <a:r>
              <a:rPr lang="en-US" sz="4000" dirty="0"/>
              <a:t>4. Guidance from specialized experts</a:t>
            </a:r>
          </a:p>
          <a:p>
            <a:pPr marL="0" indent="0" algn="l">
              <a:buNone/>
            </a:pPr>
            <a:r>
              <a:rPr lang="en-US" sz="4000" dirty="0"/>
              <a:t>5. Health data management</a:t>
            </a:r>
          </a:p>
          <a:p>
            <a:pPr marL="0" indent="0" algn="l">
              <a:buNone/>
            </a:pPr>
            <a:r>
              <a:rPr lang="en-US" sz="4000" dirty="0"/>
              <a:t>6. Health education</a:t>
            </a:r>
          </a:p>
          <a:p>
            <a:pPr marL="0" indent="0" algn="l">
              <a:buNone/>
            </a:pPr>
            <a:r>
              <a:rPr lang="en-US" sz="4000" dirty="0"/>
              <a:t>7. Improving communication between </a:t>
            </a:r>
            <a:r>
              <a:rPr lang="en-US" sz="4000" dirty="0" smtClean="0"/>
              <a:t>healthcare providers</a:t>
            </a:r>
            <a:endParaRPr lang="en-US" sz="4000" dirty="0"/>
          </a:p>
        </p:txBody>
      </p:sp>
    </p:spTree>
    <p:extLst>
      <p:ext uri="{BB962C8B-B14F-4D97-AF65-F5344CB8AC3E}">
        <p14:creationId xmlns:p14="http://schemas.microsoft.com/office/powerpoint/2010/main" val="27128064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8652" y="170253"/>
            <a:ext cx="11109898" cy="1325563"/>
          </a:xfrm>
        </p:spPr>
        <p:txBody>
          <a:bodyPr/>
          <a:lstStyle/>
          <a:p>
            <a:pPr marL="0" indent="0" algn="l" rtl="0"/>
            <a:r>
              <a:rPr lang="en-US" b="1" dirty="0" smtClean="0">
                <a:solidFill>
                  <a:srgbClr val="FF0000"/>
                </a:solidFill>
                <a:latin typeface="Times New Roman" panose="02020603050405020304" pitchFamily="18" charset="0"/>
                <a:cs typeface="Times New Roman" panose="02020603050405020304" pitchFamily="18" charset="0"/>
              </a:rPr>
              <a:t>Benefits Of  </a:t>
            </a:r>
            <a:r>
              <a:rPr lang="en-US" b="1" dirty="0" err="1" smtClean="0">
                <a:solidFill>
                  <a:srgbClr val="FF0000"/>
                </a:solidFill>
                <a:latin typeface="Times New Roman" panose="02020603050405020304" pitchFamily="18" charset="0"/>
                <a:cs typeface="Times New Roman" panose="02020603050405020304" pitchFamily="18" charset="0"/>
              </a:rPr>
              <a:t>E.healthcare</a:t>
            </a:r>
            <a:r>
              <a:rPr lang="en-US" b="1" dirty="0" smtClean="0">
                <a:solidFill>
                  <a:srgbClr val="FF0000"/>
                </a:solidFill>
                <a:latin typeface="Times New Roman" panose="02020603050405020304" pitchFamily="18" charset="0"/>
                <a:cs typeface="Times New Roman" panose="02020603050405020304" pitchFamily="18" charset="0"/>
              </a:rPr>
              <a:t> Prevention</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362607" y="1288046"/>
            <a:ext cx="11524593" cy="4970864"/>
          </a:xfrm>
        </p:spPr>
        <p:txBody>
          <a:bodyPr>
            <a:noAutofit/>
          </a:bodyPr>
          <a:lstStyle/>
          <a:p>
            <a:pPr marL="0" indent="0" algn="l" rtl="0">
              <a:buNone/>
            </a:pPr>
            <a:r>
              <a:rPr lang="en-US" sz="3600" b="1" dirty="0" smtClean="0">
                <a:latin typeface="Times New Roman" panose="02020603050405020304" pitchFamily="18" charset="0"/>
                <a:cs typeface="Times New Roman" panose="02020603050405020304" pitchFamily="18" charset="0"/>
              </a:rPr>
              <a:t>1</a:t>
            </a:r>
            <a:r>
              <a:rPr lang="en-US" sz="3600" b="1" dirty="0">
                <a:latin typeface="Times New Roman" panose="02020603050405020304" pitchFamily="18" charset="0"/>
                <a:cs typeface="Times New Roman" panose="02020603050405020304" pitchFamily="18" charset="0"/>
              </a:rPr>
              <a:t>. Increased adherence: - </a:t>
            </a:r>
            <a:r>
              <a:rPr lang="en-US" sz="3600" dirty="0">
                <a:latin typeface="Times New Roman" panose="02020603050405020304" pitchFamily="18" charset="0"/>
                <a:cs typeface="Times New Roman" panose="02020603050405020304" pitchFamily="18" charset="0"/>
              </a:rPr>
              <a:t>Improved information flow and reduced time spent by patients in traditional departments.</a:t>
            </a:r>
          </a:p>
          <a:p>
            <a:pPr marL="0" indent="0" algn="l" rtl="0">
              <a:buNone/>
            </a:pPr>
            <a:r>
              <a:rPr lang="en-US" sz="3600" b="1" dirty="0">
                <a:latin typeface="Times New Roman" panose="02020603050405020304" pitchFamily="18" charset="0"/>
                <a:cs typeface="Times New Roman" panose="02020603050405020304" pitchFamily="18" charset="0"/>
              </a:rPr>
              <a:t>2. Improved access: - </a:t>
            </a:r>
            <a:r>
              <a:rPr lang="en-US" sz="3600" dirty="0">
                <a:latin typeface="Times New Roman" panose="02020603050405020304" pitchFamily="18" charset="0"/>
                <a:cs typeface="Times New Roman" panose="02020603050405020304" pitchFamily="18" charset="0"/>
              </a:rPr>
              <a:t>Providing healthcare to patients who may have difficulty reaching clinics or hospitals.</a:t>
            </a:r>
          </a:p>
          <a:p>
            <a:pPr marL="0" indent="0" algn="l" rtl="0">
              <a:buNone/>
            </a:pPr>
            <a:r>
              <a:rPr lang="en-US" sz="3600" b="1" dirty="0">
                <a:latin typeface="Times New Roman" panose="02020603050405020304" pitchFamily="18" charset="0"/>
                <a:cs typeface="Times New Roman" panose="02020603050405020304" pitchFamily="18" charset="0"/>
              </a:rPr>
              <a:t>3. Cost savings: - </a:t>
            </a:r>
            <a:r>
              <a:rPr lang="en-US" sz="3600" dirty="0">
                <a:latin typeface="Times New Roman" panose="02020603050405020304" pitchFamily="18" charset="0"/>
                <a:cs typeface="Times New Roman" panose="02020603050405020304" pitchFamily="18" charset="0"/>
              </a:rPr>
              <a:t>Reduced costs related to continuous medical transport.</a:t>
            </a:r>
          </a:p>
          <a:p>
            <a:pPr marL="0" indent="0" algn="l" rtl="0">
              <a:buNone/>
            </a:pPr>
            <a:r>
              <a:rPr lang="en-US" sz="3600" b="1" dirty="0" smtClean="0">
                <a:latin typeface="Times New Roman" panose="02020603050405020304" pitchFamily="18" charset="0"/>
                <a:cs typeface="Times New Roman" panose="02020603050405020304" pitchFamily="18" charset="0"/>
              </a:rPr>
              <a:t>4- </a:t>
            </a:r>
            <a:r>
              <a:rPr lang="en-US" sz="3600" b="1" dirty="0">
                <a:latin typeface="Times New Roman" panose="02020603050405020304" pitchFamily="18" charset="0"/>
                <a:cs typeface="Times New Roman" panose="02020603050405020304" pitchFamily="18" charset="0"/>
              </a:rPr>
              <a:t>Enhanced engagement: - </a:t>
            </a:r>
            <a:r>
              <a:rPr lang="en-US" sz="3600" dirty="0">
                <a:latin typeface="Times New Roman" panose="02020603050405020304" pitchFamily="18" charset="0"/>
                <a:cs typeface="Times New Roman" panose="02020603050405020304" pitchFamily="18" charset="0"/>
              </a:rPr>
              <a:t>Encouraging participants to participate in and with management.</a:t>
            </a:r>
          </a:p>
        </p:txBody>
      </p:sp>
    </p:spTree>
    <p:extLst>
      <p:ext uri="{BB962C8B-B14F-4D97-AF65-F5344CB8AC3E}">
        <p14:creationId xmlns:p14="http://schemas.microsoft.com/office/powerpoint/2010/main" val="13590541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3350" y="171449"/>
            <a:ext cx="5753100" cy="895351"/>
          </a:xfrm>
        </p:spPr>
        <p:txBody>
          <a:bodyPr>
            <a:normAutofit/>
          </a:bodyPr>
          <a:lstStyle/>
          <a:p>
            <a:pPr algn="l"/>
            <a:r>
              <a:rPr lang="en-US" dirty="0">
                <a:solidFill>
                  <a:srgbClr val="FF0000"/>
                </a:solidFill>
                <a:latin typeface="Times New Roman" panose="02020603050405020304" pitchFamily="18" charset="0"/>
                <a:cs typeface="Times New Roman" panose="02020603050405020304" pitchFamily="18" charset="0"/>
              </a:rPr>
              <a:t>Electronic health report</a:t>
            </a:r>
            <a:endParaRPr lang="en-US" b="1" dirty="0">
              <a:solidFill>
                <a:srgbClr val="FF0000"/>
              </a:solidFill>
            </a:endParaRPr>
          </a:p>
        </p:txBody>
      </p:sp>
      <p:sp>
        <p:nvSpPr>
          <p:cNvPr id="3" name="عنصر نائب للمحتوى 2"/>
          <p:cNvSpPr>
            <a:spLocks noGrp="1"/>
          </p:cNvSpPr>
          <p:nvPr>
            <p:ph idx="4294967295"/>
          </p:nvPr>
        </p:nvSpPr>
        <p:spPr>
          <a:xfrm>
            <a:off x="304800" y="990600"/>
            <a:ext cx="11677650" cy="5676900"/>
          </a:xfrm>
        </p:spPr>
        <p:txBody>
          <a:bodyPr>
            <a:normAutofit lnSpcReduction="10000"/>
          </a:bodyPr>
          <a:lstStyle/>
          <a:p>
            <a:pPr marL="0" indent="0" algn="just" rtl="0">
              <a:buNone/>
            </a:pPr>
            <a:r>
              <a:rPr lang="en-US" sz="3600" b="1" dirty="0">
                <a:latin typeface="Times New Roman" panose="02020603050405020304" pitchFamily="18" charset="0"/>
                <a:cs typeface="Times New Roman" panose="02020603050405020304" pitchFamily="18" charset="0"/>
              </a:rPr>
              <a:t>Electronic health report: </a:t>
            </a:r>
            <a:r>
              <a:rPr lang="en-US" sz="3600" dirty="0">
                <a:latin typeface="Times New Roman" panose="02020603050405020304" pitchFamily="18" charset="0"/>
                <a:cs typeface="Times New Roman" panose="02020603050405020304" pitchFamily="18" charset="0"/>
              </a:rPr>
              <a:t>It is a digital document that contains comprehensive health information about patients, including medical history, test results, treatment plans, and healthcare providers' notes. It aims to improve the quality of care and reduce medical errors by providing accurate and easily accessible information.</a:t>
            </a:r>
          </a:p>
          <a:p>
            <a:pPr marL="0" indent="0" algn="just" rtl="0">
              <a:buNone/>
            </a:pPr>
            <a:r>
              <a:rPr lang="en-US" sz="3600" b="1" dirty="0">
                <a:latin typeface="Times New Roman" panose="02020603050405020304" pitchFamily="18" charset="0"/>
                <a:cs typeface="Times New Roman" panose="02020603050405020304" pitchFamily="18" charset="0"/>
              </a:rPr>
              <a:t>The importance of the electronic health report in nursing:</a:t>
            </a:r>
          </a:p>
          <a:p>
            <a:pPr marL="0" indent="0" algn="just" rtl="0">
              <a:buNone/>
            </a:pPr>
            <a:r>
              <a:rPr lang="en-US" sz="3600" dirty="0">
                <a:latin typeface="Times New Roman" panose="02020603050405020304" pitchFamily="18" charset="0"/>
                <a:cs typeface="Times New Roman" panose="02020603050405020304" pitchFamily="18" charset="0"/>
              </a:rPr>
              <a:t>1. Improving the quality of care</a:t>
            </a:r>
          </a:p>
          <a:p>
            <a:pPr marL="0" indent="0" algn="just" rtl="0">
              <a:buNone/>
            </a:pPr>
            <a:r>
              <a:rPr lang="en-US" sz="3600" dirty="0">
                <a:latin typeface="Times New Roman" panose="02020603050405020304" pitchFamily="18" charset="0"/>
                <a:cs typeface="Times New Roman" panose="02020603050405020304" pitchFamily="18" charset="0"/>
              </a:rPr>
              <a:t>2. Facilitating communication between teams</a:t>
            </a:r>
          </a:p>
          <a:p>
            <a:pPr marL="0" indent="0" algn="just" rtl="0">
              <a:buNone/>
            </a:pPr>
            <a:r>
              <a:rPr lang="en-US" sz="3600" dirty="0">
                <a:latin typeface="Times New Roman" panose="02020603050405020304" pitchFamily="18" charset="0"/>
                <a:cs typeface="Times New Roman" panose="02020603050405020304" pitchFamily="18" charset="0"/>
              </a:rPr>
              <a:t>3. Saving time and effort</a:t>
            </a:r>
          </a:p>
          <a:p>
            <a:pPr marL="0" indent="0" algn="just" rtl="0">
              <a:buNone/>
            </a:pPr>
            <a:r>
              <a:rPr lang="en-US" sz="3600" dirty="0">
                <a:latin typeface="Times New Roman" panose="02020603050405020304" pitchFamily="18" charset="0"/>
                <a:cs typeface="Times New Roman" panose="02020603050405020304" pitchFamily="18" charset="0"/>
              </a:rPr>
              <a:t>4. Ability to track </a:t>
            </a:r>
            <a:r>
              <a:rPr lang="en-US" sz="3600" dirty="0" smtClean="0">
                <a:latin typeface="Times New Roman" panose="02020603050405020304" pitchFamily="18" charset="0"/>
                <a:cs typeface="Times New Roman" panose="02020603050405020304" pitchFamily="18" charset="0"/>
              </a:rPr>
              <a:t>data</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63009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rtl="0"/>
            <a:r>
              <a:rPr lang="en-US" b="1" dirty="0">
                <a:solidFill>
                  <a:srgbClr val="FF0000"/>
                </a:solidFill>
              </a:rPr>
              <a:t>Elements of the electronic health report</a:t>
            </a:r>
            <a:r>
              <a:rPr lang="en-US" b="1" dirty="0" smtClean="0">
                <a:solidFill>
                  <a:srgbClr val="FF0000"/>
                </a:solidFill>
              </a:rPr>
              <a:t>:</a:t>
            </a:r>
            <a:endParaRPr lang="en-US" b="1" dirty="0">
              <a:solidFill>
                <a:srgbClr val="FF0000"/>
              </a:solidFill>
            </a:endParaRPr>
          </a:p>
        </p:txBody>
      </p:sp>
      <p:sp>
        <p:nvSpPr>
          <p:cNvPr id="3" name="مستطيل 2"/>
          <p:cNvSpPr/>
          <p:nvPr/>
        </p:nvSpPr>
        <p:spPr>
          <a:xfrm>
            <a:off x="342900" y="1947386"/>
            <a:ext cx="10763250" cy="2308324"/>
          </a:xfrm>
          <a:prstGeom prst="rect">
            <a:avLst/>
          </a:prstGeom>
        </p:spPr>
        <p:txBody>
          <a:bodyPr wrap="square">
            <a:spAutoFit/>
          </a:bodyPr>
          <a:lstStyle/>
          <a:p>
            <a:pPr algn="l"/>
            <a:r>
              <a:rPr lang="en-US" sz="3600" dirty="0" smtClean="0"/>
              <a:t>1</a:t>
            </a:r>
            <a:r>
              <a:rPr lang="en-US" sz="3600" dirty="0"/>
              <a:t>. Comprehensive medical history</a:t>
            </a:r>
          </a:p>
          <a:p>
            <a:pPr algn="l"/>
            <a:r>
              <a:rPr lang="en-US" sz="3600" dirty="0"/>
              <a:t>2. Laboratory and radiology results</a:t>
            </a:r>
          </a:p>
          <a:p>
            <a:pPr algn="l"/>
            <a:r>
              <a:rPr lang="en-US" sz="3600" dirty="0"/>
              <a:t>3. Treatment plans and interventions</a:t>
            </a:r>
          </a:p>
          <a:p>
            <a:pPr algn="l"/>
            <a:r>
              <a:rPr lang="en-US" sz="3600" dirty="0"/>
              <a:t>4. Clinical notes</a:t>
            </a:r>
          </a:p>
        </p:txBody>
      </p:sp>
    </p:spTree>
    <p:extLst>
      <p:ext uri="{BB962C8B-B14F-4D97-AF65-F5344CB8AC3E}">
        <p14:creationId xmlns:p14="http://schemas.microsoft.com/office/powerpoint/2010/main" val="3853485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3662" y="110292"/>
            <a:ext cx="5397708" cy="1088921"/>
          </a:xfrm>
        </p:spPr>
        <p:txBody>
          <a:bodyPr/>
          <a:lstStyle/>
          <a:p>
            <a:pPr algn="l"/>
            <a:r>
              <a:rPr lang="en-US" b="1" dirty="0">
                <a:solidFill>
                  <a:srgbClr val="FF0000"/>
                </a:solidFill>
              </a:rPr>
              <a:t>CRITICAL </a:t>
            </a:r>
            <a:r>
              <a:rPr lang="en-US" b="1" dirty="0" smtClean="0">
                <a:solidFill>
                  <a:srgbClr val="FF0000"/>
                </a:solidFill>
              </a:rPr>
              <a:t>THINKING:</a:t>
            </a:r>
            <a:endParaRPr lang="en-US" dirty="0"/>
          </a:p>
        </p:txBody>
      </p:sp>
      <p:sp>
        <p:nvSpPr>
          <p:cNvPr id="3" name="عنصر نائب للمحتوى 2"/>
          <p:cNvSpPr>
            <a:spLocks noGrp="1"/>
          </p:cNvSpPr>
          <p:nvPr>
            <p:ph idx="1"/>
          </p:nvPr>
        </p:nvSpPr>
        <p:spPr>
          <a:xfrm>
            <a:off x="838200" y="1888761"/>
            <a:ext cx="10515600" cy="3537678"/>
          </a:xfrm>
        </p:spPr>
        <p:txBody>
          <a:bodyPr>
            <a:normAutofit/>
          </a:bodyPr>
          <a:lstStyle/>
          <a:p>
            <a:pPr marL="0" indent="0" algn="just" rtl="0">
              <a:buNone/>
            </a:pPr>
            <a:r>
              <a:rPr lang="en-US" b="1" dirty="0">
                <a:latin typeface="Times New Roman" panose="02020603050405020304" pitchFamily="18" charset="0"/>
                <a:cs typeface="Times New Roman" panose="02020603050405020304" pitchFamily="18" charset="0"/>
              </a:rPr>
              <a:t>Critical thinking </a:t>
            </a:r>
            <a:r>
              <a:rPr lang="en-US" sz="3600" dirty="0">
                <a:latin typeface="Times New Roman" panose="02020603050405020304" pitchFamily="18" charset="0"/>
                <a:cs typeface="Times New Roman" panose="02020603050405020304" pitchFamily="18" charset="0"/>
              </a:rPr>
              <a:t>is the intellectually disciplined process of actively and skillfully conceptualizing, applying, analyzing, synthesizing, and/or evaluating information gathered from or generated by, observation, experience, reflection, reasoning, or  communication, as a guide to belief and action</a:t>
            </a:r>
          </a:p>
        </p:txBody>
      </p:sp>
    </p:spTree>
    <p:extLst>
      <p:ext uri="{BB962C8B-B14F-4D97-AF65-F5344CB8AC3E}">
        <p14:creationId xmlns:p14="http://schemas.microsoft.com/office/powerpoint/2010/main" val="18365558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dirty="0">
                <a:solidFill>
                  <a:srgbClr val="FF0000"/>
                </a:solidFill>
                <a:latin typeface="Times New Roman" panose="02020603050405020304" pitchFamily="18" charset="0"/>
                <a:cs typeface="Times New Roman" panose="02020603050405020304" pitchFamily="18" charset="0"/>
              </a:rPr>
              <a:t>Critical thinking in </a:t>
            </a:r>
            <a:r>
              <a:rPr lang="en-US" dirty="0" smtClean="0">
                <a:solidFill>
                  <a:srgbClr val="FF0000"/>
                </a:solidFill>
                <a:latin typeface="Times New Roman" panose="02020603050405020304" pitchFamily="18" charset="0"/>
                <a:cs typeface="Times New Roman" panose="02020603050405020304" pitchFamily="18" charset="0"/>
              </a:rPr>
              <a:t>nursing:</a:t>
            </a:r>
            <a:endParaRPr lang="en-US" dirty="0">
              <a:solidFill>
                <a:srgbClr val="FF0000"/>
              </a:solidFill>
            </a:endParaRPr>
          </a:p>
        </p:txBody>
      </p:sp>
      <p:sp>
        <p:nvSpPr>
          <p:cNvPr id="3" name="عنصر نائب للمحتوى 2"/>
          <p:cNvSpPr>
            <a:spLocks noGrp="1"/>
          </p:cNvSpPr>
          <p:nvPr>
            <p:ph idx="1"/>
          </p:nvPr>
        </p:nvSpPr>
        <p:spPr>
          <a:xfrm>
            <a:off x="838200" y="1825625"/>
            <a:ext cx="10515600" cy="3181090"/>
          </a:xfrm>
        </p:spPr>
        <p:txBody>
          <a:bodyPr>
            <a:normAutofit/>
          </a:bodyPr>
          <a:lstStyle/>
          <a:p>
            <a:pPr algn="just" rtl="0">
              <a:buFont typeface="Wingdings" panose="05000000000000000000" pitchFamily="2" charset="2"/>
              <a:buChar char="v"/>
            </a:pPr>
            <a:r>
              <a:rPr lang="en-US" sz="3600" dirty="0" smtClean="0">
                <a:latin typeface="Times New Roman" panose="02020603050405020304" pitchFamily="18" charset="0"/>
                <a:cs typeface="Times New Roman" panose="02020603050405020304" pitchFamily="18" charset="0"/>
              </a:rPr>
              <a:t>includes adherence to intellectual  standards, proficiency in using reasoning, a commitment to develop  and maintain intellectual traits of the mind and habits of thought and  the competent use of thinking skills and abilities for sound clinical</a:t>
            </a:r>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judgments and safe decision-making.</a:t>
            </a:r>
          </a:p>
        </p:txBody>
      </p:sp>
    </p:spTree>
    <p:extLst>
      <p:ext uri="{BB962C8B-B14F-4D97-AF65-F5344CB8AC3E}">
        <p14:creationId xmlns:p14="http://schemas.microsoft.com/office/powerpoint/2010/main" val="1262091343"/>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3544</TotalTime>
  <Words>816</Words>
  <Application>Microsoft Office PowerPoint</Application>
  <PresentationFormat>مخصص</PresentationFormat>
  <Paragraphs>72</Paragraphs>
  <Slides>14</Slides>
  <Notes>13</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نسق Office</vt:lpstr>
      <vt:lpstr>University of Basrah  College of Nursing</vt:lpstr>
      <vt:lpstr>Electronic Management:</vt:lpstr>
      <vt:lpstr>E-Healthcare: -</vt:lpstr>
      <vt:lpstr>عرض تقديمي في PowerPoint</vt:lpstr>
      <vt:lpstr>Benefits Of  E.healthcare Prevention</vt:lpstr>
      <vt:lpstr>Electronic health report</vt:lpstr>
      <vt:lpstr>Elements of the electronic health report:</vt:lpstr>
      <vt:lpstr>CRITICAL THINKING:</vt:lpstr>
      <vt:lpstr>Critical thinking in nursing:</vt:lpstr>
      <vt:lpstr>Elements and skills of cognitive critical thinking</vt:lpstr>
      <vt:lpstr>Modeling Critical Thinking</vt:lpstr>
      <vt:lpstr>REFERENCES</vt:lpstr>
      <vt:lpstr>HOME WORK</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Basrah  College of Nursing</dc:title>
  <dc:creator>Maher</dc:creator>
  <cp:lastModifiedBy>HAZEEM</cp:lastModifiedBy>
  <cp:revision>60</cp:revision>
  <dcterms:created xsi:type="dcterms:W3CDTF">2023-08-30T18:56:39Z</dcterms:created>
  <dcterms:modified xsi:type="dcterms:W3CDTF">2025-03-11T16:07:54Z</dcterms:modified>
</cp:coreProperties>
</file>